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Arim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m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rimo-italic.fntdata"/><Relationship Id="rId12" Type="http://schemas.openxmlformats.org/officeDocument/2006/relationships/slide" Target="slides/slide7.xml"/><Relationship Id="rId34" Type="http://schemas.openxmlformats.org/officeDocument/2006/relationships/font" Target="fonts/Arim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Arim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>
            <p:ph idx="2" type="sldImg"/>
          </p:nvPr>
        </p:nvSpPr>
        <p:spPr>
          <a:xfrm>
            <a:off x="1371600" y="763587"/>
            <a:ext cx="5019675" cy="376237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777875" y="4776787"/>
            <a:ext cx="6208712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x="0" y="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4398962" y="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955516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4398962" y="9555160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4398962" y="9555160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8" name="Shape 118"/>
          <p:cNvSpPr txBox="1"/>
          <p:nvPr/>
        </p:nvSpPr>
        <p:spPr>
          <a:xfrm>
            <a:off x="4398962" y="9555160"/>
            <a:ext cx="3365498" cy="49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9" name="Shape 119"/>
          <p:cNvSpPr txBox="1"/>
          <p:nvPr/>
        </p:nvSpPr>
        <p:spPr>
          <a:xfrm>
            <a:off x="4398962" y="9555160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0" name="Shape 120"/>
          <p:cNvSpPr txBox="1"/>
          <p:nvPr/>
        </p:nvSpPr>
        <p:spPr>
          <a:xfrm>
            <a:off x="4398962" y="955516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777875" y="4776787"/>
            <a:ext cx="6218235" cy="452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0" name="Shape 240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1" name="Shape 241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2" name="Shape 242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8" name="Shape 258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9" name="Shape 259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60" name="Shape 260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76" name="Shape 276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77" name="Shape 277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78" name="Shape 278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94" name="Shape 294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95" name="Shape 295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96" name="Shape 296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29" name="Shape 329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30" name="Shape 330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31" name="Shape 331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39" name="Shape 339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40" name="Shape 340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41" name="Shape 341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4398962" y="9555160"/>
            <a:ext cx="3363898" cy="4937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60" name="Shape 360"/>
          <p:cNvSpPr txBox="1"/>
          <p:nvPr/>
        </p:nvSpPr>
        <p:spPr>
          <a:xfrm>
            <a:off x="4398962" y="9555160"/>
            <a:ext cx="3365399" cy="4952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61" name="Shape 361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62" name="Shape 362"/>
          <p:cNvSpPr txBox="1"/>
          <p:nvPr/>
        </p:nvSpPr>
        <p:spPr>
          <a:xfrm>
            <a:off x="4398962" y="9555160"/>
            <a:ext cx="3368698" cy="498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777875" y="4776787"/>
            <a:ext cx="6218100" cy="4526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4398962" y="9555160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6" name="Shape 136"/>
          <p:cNvSpPr txBox="1"/>
          <p:nvPr/>
        </p:nvSpPr>
        <p:spPr>
          <a:xfrm>
            <a:off x="4398962" y="9555160"/>
            <a:ext cx="3365498" cy="49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7" name="Shape 137"/>
          <p:cNvSpPr txBox="1"/>
          <p:nvPr/>
        </p:nvSpPr>
        <p:spPr>
          <a:xfrm>
            <a:off x="4398962" y="9555160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8" name="Shape 138"/>
          <p:cNvSpPr txBox="1"/>
          <p:nvPr/>
        </p:nvSpPr>
        <p:spPr>
          <a:xfrm>
            <a:off x="4398962" y="955516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777875" y="4776787"/>
            <a:ext cx="6218235" cy="452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88" name="Shape 388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89" name="Shape 389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90" name="Shape 390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10" name="Shape 410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11" name="Shape 411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12" name="Shape 412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20" name="Shape 420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21" name="Shape 421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22" name="Shape 422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31" name="Shape 431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32" name="Shape 432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33" name="Shape 433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/>
        </p:nvSpPr>
        <p:spPr>
          <a:xfrm>
            <a:off x="4398962" y="9555160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42" name="Shape 442"/>
          <p:cNvSpPr txBox="1"/>
          <p:nvPr/>
        </p:nvSpPr>
        <p:spPr>
          <a:xfrm>
            <a:off x="4398962" y="9555160"/>
            <a:ext cx="3365498" cy="49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43" name="Shape 443"/>
          <p:cNvSpPr txBox="1"/>
          <p:nvPr/>
        </p:nvSpPr>
        <p:spPr>
          <a:xfrm>
            <a:off x="4398962" y="9555160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44" name="Shape 444"/>
          <p:cNvSpPr txBox="1"/>
          <p:nvPr/>
        </p:nvSpPr>
        <p:spPr>
          <a:xfrm>
            <a:off x="4398962" y="955516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777875" y="4776787"/>
            <a:ext cx="6218235" cy="452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9" name="Shape 169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0" name="Shape 170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1" name="Shape 171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4398962" y="9555160"/>
            <a:ext cx="3363898" cy="4937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9" name="Shape 179"/>
          <p:cNvSpPr txBox="1"/>
          <p:nvPr/>
        </p:nvSpPr>
        <p:spPr>
          <a:xfrm>
            <a:off x="4398962" y="9555160"/>
            <a:ext cx="3365399" cy="4952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0" name="Shape 180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1" name="Shape 181"/>
          <p:cNvSpPr txBox="1"/>
          <p:nvPr/>
        </p:nvSpPr>
        <p:spPr>
          <a:xfrm>
            <a:off x="4398962" y="9555160"/>
            <a:ext cx="3368698" cy="498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0" y="0"/>
            <a:ext cx="1500" cy="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Lemon costs $1 (Good point)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9" name="Shape 189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0" name="Shape 190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1" name="Shape 191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0" y="0"/>
            <a:ext cx="1500" cy="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Lemon costs $1 (Good point)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4398962" y="9555160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9" name="Shape 199"/>
          <p:cNvSpPr txBox="1"/>
          <p:nvPr/>
        </p:nvSpPr>
        <p:spPr>
          <a:xfrm>
            <a:off x="4398962" y="9555160"/>
            <a:ext cx="3365498" cy="49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0" name="Shape 200"/>
          <p:cNvSpPr txBox="1"/>
          <p:nvPr/>
        </p:nvSpPr>
        <p:spPr>
          <a:xfrm>
            <a:off x="4398962" y="9555160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1" name="Shape 201"/>
          <p:cNvSpPr txBox="1"/>
          <p:nvPr/>
        </p:nvSpPr>
        <p:spPr>
          <a:xfrm>
            <a:off x="4398962" y="955516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777875" y="4776787"/>
            <a:ext cx="6218235" cy="452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4398962" y="9555160"/>
            <a:ext cx="3363898" cy="4937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9" name="Shape 209"/>
          <p:cNvSpPr txBox="1"/>
          <p:nvPr/>
        </p:nvSpPr>
        <p:spPr>
          <a:xfrm>
            <a:off x="4398962" y="9555160"/>
            <a:ext cx="3365399" cy="4952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0" name="Shape 210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1" name="Shape 211"/>
          <p:cNvSpPr txBox="1"/>
          <p:nvPr/>
        </p:nvSpPr>
        <p:spPr>
          <a:xfrm>
            <a:off x="4398962" y="9555160"/>
            <a:ext cx="3368698" cy="498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777875" y="4776787"/>
            <a:ext cx="6218100" cy="4526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2" name="Shape 222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3" name="Shape 223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4" name="Shape 224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604962"/>
            <a:ext cx="8220075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5407023" y="2130425"/>
            <a:ext cx="5248275" cy="22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915987" y="-1586"/>
            <a:ext cx="5248275" cy="6470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2209800" y="-457199"/>
            <a:ext cx="4486273" cy="814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9" name="Shape 8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81000" y="1371600"/>
            <a:ext cx="3995736" cy="44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529137" y="1371600"/>
            <a:ext cx="3995736" cy="44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 rot="5400000">
            <a:off x="5313361" y="2757487"/>
            <a:ext cx="4673600" cy="2054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 rot="5400000">
            <a:off x="1127125" y="777875"/>
            <a:ext cx="4673600" cy="6013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81000" y="1371600"/>
            <a:ext cx="8143873" cy="44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 rot="5400000">
            <a:off x="2309017" y="-246857"/>
            <a:ext cx="4516435" cy="8220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2" name="Shape 4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604962"/>
            <a:ext cx="4033838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643437" y="1604962"/>
            <a:ext cx="4033837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hape 16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7" name="Shape 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8382000" y="6172200"/>
            <a:ext cx="609599" cy="30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1" name="Shape 21"/>
          <p:cNvSpPr txBox="1"/>
          <p:nvPr/>
        </p:nvSpPr>
        <p:spPr>
          <a:xfrm>
            <a:off x="163510" y="6172200"/>
            <a:ext cx="4824412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2" name="Shape 22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33600" y="2632075"/>
            <a:ext cx="4267198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/>
        </p:nvSpPr>
        <p:spPr>
          <a:xfrm>
            <a:off x="1676400" y="830262"/>
            <a:ext cx="12191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163510" y="6172200"/>
            <a:ext cx="4824412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4962"/>
            <a:ext cx="8220075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2" name="Shape 32"/>
          <p:cNvSpPr txBox="1"/>
          <p:nvPr/>
        </p:nvSpPr>
        <p:spPr>
          <a:xfrm>
            <a:off x="6557960" y="6172200"/>
            <a:ext cx="2509837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Kelly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72" name="Shape 7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8382000" y="6172200"/>
            <a:ext cx="609599" cy="30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76" name="Shape 76"/>
          <p:cNvSpPr txBox="1"/>
          <p:nvPr/>
        </p:nvSpPr>
        <p:spPr>
          <a:xfrm>
            <a:off x="163510" y="6172200"/>
            <a:ext cx="4824412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77" name="Shape 77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8" name="Shape 78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81000" y="1371600"/>
            <a:ext cx="8143873" cy="44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48.png"/><Relationship Id="rId6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Relationship Id="rId4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Relationship Id="rId4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5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2286000" y="2590800"/>
            <a:ext cx="4953000" cy="106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QuickTab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December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2016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3500" y="-893762"/>
            <a:ext cx="2466974" cy="184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63500" y="-877887"/>
            <a:ext cx="2505075" cy="181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9096375" y="233362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55575" y="103185"/>
            <a:ext cx="184149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14337" y="1581150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Midway 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Design Review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73100" y="1619250"/>
            <a:ext cx="185736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6471250" y="6179487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5013000" y="5180975"/>
            <a:ext cx="2402999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Accelerometer Results Continued (C3,D3)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134900" y="1371600"/>
            <a:ext cx="81534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Using small time windows we can accurately find the frequency played all the down the length of the A string.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3.png"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00" y="2135224"/>
            <a:ext cx="4444574" cy="3333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5.png"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425" y="2135249"/>
            <a:ext cx="4444574" cy="3333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3.PNG" id="250" name="Shape 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75" y="5340071"/>
            <a:ext cx="1846824" cy="6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5.PNG" id="251" name="Shape 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5337" y="5340075"/>
            <a:ext cx="1802735" cy="6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1893812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131Hz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6374800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147Hz</a:t>
            </a:r>
          </a:p>
        </p:txBody>
      </p:sp>
      <p:sp>
        <p:nvSpPr>
          <p:cNvPr id="254" name="Shape 254"/>
          <p:cNvSpPr/>
          <p:nvPr/>
        </p:nvSpPr>
        <p:spPr>
          <a:xfrm>
            <a:off x="1147575" y="5808925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5599150" y="5911525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Accelerometer Results Continued (E3,F#3)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134900" y="1371600"/>
            <a:ext cx="81534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Using small time windows we can accurately find the frequency played all the down the length of the A string.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7.png"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50" y="2102700"/>
            <a:ext cx="4363450" cy="327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9.png"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102712"/>
            <a:ext cx="4363450" cy="3272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7.PNG" id="268" name="Shape 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1462" y="5288071"/>
            <a:ext cx="1917625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9.PNG" id="269" name="Shape 2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4912" y="5283733"/>
            <a:ext cx="1917625" cy="7295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1893812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165Hz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6341825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185Hz</a:t>
            </a:r>
          </a:p>
        </p:txBody>
      </p:sp>
      <p:sp>
        <p:nvSpPr>
          <p:cNvPr id="272" name="Shape 272"/>
          <p:cNvSpPr/>
          <p:nvPr/>
        </p:nvSpPr>
        <p:spPr>
          <a:xfrm>
            <a:off x="1145275" y="5635525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5508725" y="5418775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Accelerometer Results Continued (A3,C4)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34900" y="1371600"/>
            <a:ext cx="8153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Using small time windows we can accurately find the frequency played all the down the length of the A string.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12.png"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0" y="2100300"/>
            <a:ext cx="4483474" cy="336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15.png" id="285" name="Shape 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425" y="2100300"/>
            <a:ext cx="4483474" cy="336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12.PNG" id="286" name="Shape 2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8350" y="5274575"/>
            <a:ext cx="1960974" cy="744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15.PNG" id="287" name="Shape 2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2370" y="5274575"/>
            <a:ext cx="1665579" cy="7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1893812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220Hz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6433250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262Hz</a:t>
            </a:r>
          </a:p>
        </p:txBody>
      </p:sp>
      <p:sp>
        <p:nvSpPr>
          <p:cNvPr id="290" name="Shape 290"/>
          <p:cNvSpPr/>
          <p:nvPr/>
        </p:nvSpPr>
        <p:spPr>
          <a:xfrm>
            <a:off x="1032150" y="5774250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5726175" y="5906100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Accelerometer Results Continued (D4,F4)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34900" y="1371600"/>
            <a:ext cx="8153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Using small time windows we can accurately find the frequency played all the down the length of the A string.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17.png"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99" y="2079000"/>
            <a:ext cx="4437099" cy="332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20.png" id="303" name="Shape 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078999"/>
            <a:ext cx="4437099" cy="3327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17.PNG" id="304" name="Shape 3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5775" y="5265950"/>
            <a:ext cx="2055350" cy="78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20.PNG" id="305" name="Shape 3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2275" y="5265950"/>
            <a:ext cx="2016549" cy="7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1893812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294Hz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6378637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349Hz</a:t>
            </a:r>
          </a:p>
        </p:txBody>
      </p:sp>
      <p:sp>
        <p:nvSpPr>
          <p:cNvPr id="308" name="Shape 308"/>
          <p:cNvSpPr/>
          <p:nvPr/>
        </p:nvSpPr>
        <p:spPr>
          <a:xfrm>
            <a:off x="1039575" y="5791600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5496075" y="5904400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211" y="1347425"/>
            <a:ext cx="2288599" cy="197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75" y="3498437"/>
            <a:ext cx="2982750" cy="223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7125" y="3498412"/>
            <a:ext cx="2982750" cy="223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6099" y="3498439"/>
            <a:ext cx="2982750" cy="223701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154825" y="546450"/>
            <a:ext cx="88344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Accelerometer Results: 3 Notes in Succession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_G.png"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125" y="1791775"/>
            <a:ext cx="5334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182150" y="537350"/>
            <a:ext cx="88617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Accelerometer Results: Multiple Notes (A2,G3)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Accelerometer Challenges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349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Data Sampling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Originally we were using bypass mode on the ADXL345, but realized that we may be losing samples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Switched to FIFO mode which stores the values in buffer</a:t>
            </a:r>
          </a:p>
          <a:p>
            <a: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When the data rate of the accelerometer is at 3200 Hz, then the FIFO buffer fills up before values can be read out of it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Higher frequencies and elongated signals were proving more difficult to pick up; probably due to drops in sampling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With low frequencies we will need more data points for our FFT to be accurate, which would cause the time between reading notes to go up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Microphone</a:t>
            </a: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Features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1349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Max4466 Electret Microphone Amplifier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Fully assembled electric microphone and Max4466 amplifier breakout board.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7812" lvl="1" marL="735012" rtl="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20Hz - 25kHz microphone range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Analog output to be connected through microcontroller ADC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7812" lvl="1" marL="735012" rtl="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Adjustable gain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Rail-to-Rail outputs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creen Shot 2016-12-06 at 7.56.41 AM.png"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623" y="4451298"/>
            <a:ext cx="2239125" cy="1416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06 at 7.56.50 AM.png"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382" y="4451299"/>
            <a:ext cx="1802341" cy="141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304800" y="618725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Vibration Sensors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218575" y="1329700"/>
            <a:ext cx="8634000" cy="4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In coordination with the ADXL345, these vibration sensors will allow us to determine the string being played when a frequency is detected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sensors will be placed as close to the base as possible, providing an analog output when moved and having the smallest dampening effect on the strings as possible</a:t>
            </a: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675" y="5006850"/>
            <a:ext cx="1700910" cy="6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837" y="4256362"/>
            <a:ext cx="202882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3892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1825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Python</a:t>
            </a: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Script for collecting data from the ADXL345</a:t>
            </a: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code takes the data samples from the accelerometer and stores them in a file</a:t>
            </a:r>
          </a:p>
          <a:p>
            <a:pPr indent="-1825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Using USB, the file can then be transferred to perform MATLAB signal processing</a:t>
            </a:r>
          </a:p>
          <a:p>
            <a:pPr indent="-1825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We will use the GPIO on the Raspberry Pi handle button interrupts from the UI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304800" y="609600"/>
            <a:ext cx="88343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RaspberryPi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047" y="3997150"/>
            <a:ext cx="1595224" cy="19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5486400" y="2895600"/>
            <a:ext cx="3565525" cy="82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Lindsay Manning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133600" y="5136562"/>
            <a:ext cx="2438399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John Bonk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486400" y="5136537"/>
            <a:ext cx="2438399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Jacob Prescott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133600" y="2895600"/>
            <a:ext cx="2438399" cy="82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Joe Biegaj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3500" y="-893762"/>
            <a:ext cx="2466974" cy="184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63500" y="-877887"/>
            <a:ext cx="2505075" cy="181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9096375" y="233362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155575" y="103185"/>
            <a:ext cx="184149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14337" y="1581150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QuickTab (Intuitive Tablature Generation)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73100" y="1619250"/>
            <a:ext cx="185736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2889250" y="6440487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/>
        <p:spPr>
          <a:xfrm>
            <a:off x="2292510" y="1255441"/>
            <a:ext cx="1501451" cy="17175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6825" y="1255450"/>
            <a:ext cx="1717548" cy="171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2500" y="3717925"/>
            <a:ext cx="1501475" cy="150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6819" y="3717919"/>
            <a:ext cx="1418624" cy="141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9677" y="1393022"/>
            <a:ext cx="1309578" cy="15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304800" y="609600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MATLAB </a:t>
            </a:r>
          </a:p>
        </p:txBody>
      </p:sp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425" y="4294275"/>
            <a:ext cx="1049800" cy="165077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304800" y="1324450"/>
            <a:ext cx="87297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Raw data is read in from the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Raspberry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Pi</a:t>
            </a:r>
          </a:p>
          <a:p>
            <a:pPr indent="-304800" lvl="1" marL="914400" rtl="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Passed through a Hamming Window BPF with cutoff frequencies of 90 and 300Hz.</a:t>
            </a:r>
          </a:p>
          <a:p>
            <a:pPr indent="-304800" lvl="1" marL="914400" rtl="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filtered data is sent through a for loop which iterates FFT’s of 500 points spaced 250 points apart. </a:t>
            </a:r>
          </a:p>
          <a:p>
            <a:pPr indent="-304800" lvl="1" marL="91440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 series of logical statements is used to locate the peaks in the FFT and determine which one is the correct frequency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>
            <a:off x="143725" y="523600"/>
            <a:ext cx="93015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x="143725" y="482525"/>
            <a:ext cx="89010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MATLAB Continued </a:t>
            </a:r>
          </a:p>
        </p:txBody>
      </p:sp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00" y="1606975"/>
            <a:ext cx="2848025" cy="9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0300" y="1234024"/>
            <a:ext cx="5211000" cy="478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Creating Tablature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116675" y="131695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1825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Use the detected frequency and string vibration to determine the fret number.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0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frequency ratio between two notes is 2</a:t>
            </a:r>
            <a:r>
              <a:rPr baseline="30000" lang="en-US" sz="2000">
                <a:latin typeface="Times New Roman"/>
                <a:ea typeface="Times New Roman"/>
                <a:cs typeface="Times New Roman"/>
                <a:sym typeface="Times New Roman"/>
              </a:rPr>
              <a:t>n/12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.  Were n is the number of semitones between the notes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0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Use the frequency of the open string to determine how many frets (semitones) are ‘between’ the open string and played note</a:t>
            </a: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Example: A3 (219.355 Hz)</a:t>
            </a: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					    ~ 12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6500" y="5125875"/>
            <a:ext cx="10953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000" y="4324925"/>
            <a:ext cx="2277688" cy="5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124" y="4324925"/>
            <a:ext cx="2532774" cy="31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676" y="5268967"/>
            <a:ext cx="2532774" cy="724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/>
        </p:nvSpPr>
        <p:spPr>
          <a:xfrm>
            <a:off x="304800" y="609600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User Interface</a:t>
            </a: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400" y="3923675"/>
            <a:ext cx="25908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/>
          <p:nvPr/>
        </p:nvSpPr>
        <p:spPr>
          <a:xfrm>
            <a:off x="218575" y="1329700"/>
            <a:ext cx="8634000" cy="4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Buttons</a:t>
            </a:r>
          </a:p>
          <a:p>
            <a:pPr indent="-304800" lvl="1" marL="914400" rtl="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four buttons (start, stop, on/off, and calibrate), will each be tied to GPIO to allow the user to record and calibrate his guitar</a:t>
            </a:r>
          </a:p>
          <a:p>
            <a:pPr indent="-304800" lvl="1" marL="914400" rtl="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calibration function will have the user play an open E string to allow the device to determine the tuning for the rest of the guitar</a:t>
            </a:r>
          </a:p>
          <a:p>
            <a:pPr indent="-304800" lvl="2" marL="1371600" rtl="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This allows the user to have any tuning style while recording their music into tablature</a:t>
            </a:r>
          </a:p>
          <a:p>
            <a:pPr indent="-304800" lvl="1" marL="914400" rtl="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 speaker will also be implemented on the PCB for the UI, providing the user audible feedback when pressing buttons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/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Data Logging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Data sampling rates will be matched and sample at a rate of greater than or equal to 2.1 KHz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will accurately record 10 notes played over a 20 second time window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Over that 20 second time window, the correct strings will also be recorded for each note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Signal Processing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Our algorithm will be able to properly identify both the string and fret of the 10 notes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(Optional) Have a BPF Bank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 able to visually output the frets played over a duration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User Interface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Buttons will be implemented for start/stop functionality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Speaker gives audible feedback on start/stop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calibrate button will allow the user to verify the correct frequency for each string on their guitar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Preliminary PCB model will be designed in Eagle Software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Vibration sensors will be incorporated into the design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Vibration sensors will be able to identify which string is being played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Based off of these time stamps we will be able to match them with the frequency spikes we see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Proposed </a:t>
            </a: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Deliverables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/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Schedule</a:t>
            </a:r>
          </a:p>
        </p:txBody>
      </p:sp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4762"/>
            <a:ext cx="9144000" cy="37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Project Costs</a:t>
            </a:r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2619375"/>
            <a:ext cx="71437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381000" y="1371600"/>
            <a:ext cx="8153398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8137" lvl="0" marL="33813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Questions?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40950" y="516300"/>
            <a:ext cx="69261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840C22"/>
                </a:solidFill>
              </a:rPr>
              <a:t>QuickTab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275" y="1340725"/>
            <a:ext cx="1766674" cy="46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475" y="2454850"/>
            <a:ext cx="4054274" cy="17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Sensors</a:t>
            </a:r>
          </a:p>
          <a:p>
            <a:pPr indent="-2397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Accelerometer will be able to detect notes played within 250 ms of each other (240 BPM)</a:t>
            </a:r>
          </a:p>
          <a:p>
            <a:pPr indent="-239712" lvl="1" marL="7350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By taking FFTs of the output data, MATLAB will be able to determine the frequencies played and at what time</a:t>
            </a:r>
          </a:p>
          <a:p>
            <a:pPr indent="-239712" lvl="1" marL="7350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 vibration sensors will work in coordination with the accelerometer to determine the correct string and fret</a:t>
            </a:r>
          </a:p>
          <a:p>
            <a:pPr indent="-334962" lvl="0" marL="3349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Python/MATLAB/Tab Compiler</a:t>
            </a:r>
          </a:p>
          <a:p>
            <a:pPr indent="-239712" lvl="1" marL="7350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Python code should be able to receive data from ADXL345, vibration sensors, and handle button interrupts</a:t>
            </a:r>
          </a:p>
          <a:p>
            <a:pPr indent="-239712" lvl="1" marL="7350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This data will be written to a file and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transmitted</a:t>
            </a:r>
            <a:r>
              <a:rPr b="0" i="0" lang="en-US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via USB or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SD Card onto personal computer for p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rocessing using MATLAB</a:t>
            </a:r>
          </a:p>
          <a:p>
            <a:pPr indent="-239712" lvl="1" marL="7350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MATLAB will be able to determine frequencies and therefore frets played on the guitar</a:t>
            </a:r>
          </a:p>
          <a:p>
            <a:pPr indent="-239712" lvl="1" marL="7350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Tab Compiler will take both sets of data and print out the tablature onto a tablature music sheet template </a:t>
            </a:r>
          </a:p>
          <a:p>
            <a:pPr indent="-334962" lvl="0" marL="3349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▪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Interface</a:t>
            </a:r>
          </a:p>
          <a:p>
            <a:pPr indent="-239712" lvl="1" marL="7350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Easy-to-use UI with Start/Stop, Calibration, and Power buttons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04800" y="609600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Updated System Requirements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04800" y="609600"/>
            <a:ext cx="88391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Old 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</a:p>
        </p:txBody>
      </p:sp>
      <p:pic>
        <p:nvPicPr>
          <p:cNvPr descr="Block_Diagram.png" id="186" name="Shape 186"/>
          <p:cNvPicPr preferRelativeResize="0"/>
          <p:nvPr/>
        </p:nvPicPr>
        <p:blipFill rotWithShape="1">
          <a:blip r:embed="rId3">
            <a:alphaModFix/>
          </a:blip>
          <a:srcRect b="16832" l="10913" r="14437" t="11809"/>
          <a:stretch/>
        </p:blipFill>
        <p:spPr>
          <a:xfrm>
            <a:off x="1320349" y="1240675"/>
            <a:ext cx="6503298" cy="48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Revised Block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Diagram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52700"/>
            <a:ext cx="8365601" cy="48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381000" y="1371600"/>
            <a:ext cx="8153398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5969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Identify 10 notes played on a single string with 90% accuracy</a:t>
            </a:r>
          </a:p>
          <a:p>
            <a:pPr indent="-304800" lvl="1" marL="10541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 notes will ensure that we can monitor note accuracy and can be used as our test as we incorporate additional strings</a:t>
            </a:r>
          </a:p>
          <a:p>
            <a:pPr indent="-304800" lvl="1" marL="10541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Identifying these notes will provide evidence not only of correct sensory input but also of the accurate interpretation of signals by our algorithm</a:t>
            </a:r>
          </a:p>
          <a:p>
            <a:pPr indent="-228600" lvl="0" marL="5969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Verify that latency is sufficiently low so that we can record notes and rhythms within 100 ms of them being played</a:t>
            </a:r>
          </a:p>
          <a:p>
            <a:pPr indent="-304800" lvl="1" marL="10541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do not anticipate more than 4 notes occurring in a single second, but maintaining accuracy of this magnitude will allow us to precisely and accurately replicate the rhythms we record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Proposed MDR Deliverables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04800" y="609600"/>
            <a:ext cx="88391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Accelerometer Features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1349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ADXL345 by Analog Devices</a:t>
            </a: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Small, 3mm x 5mm x 1mm that fits on the bridge of the guitar</a:t>
            </a: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3-axis accelerometer with high resolution measurement with digital output data</a:t>
            </a: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aseline="30000" lang="en-US" sz="2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 or SPI connection types available</a:t>
            </a: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Variable data transfer rate, 6.25Hz - 3200 Hz</a:t>
            </a: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FIFO technology to minimize host processor load</a:t>
            </a:r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10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32-level FIFO that will store data to be read via interrupt or by user convenience</a:t>
            </a:r>
          </a:p>
          <a:p>
            <a:pPr indent="-277812" lvl="1" marL="735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Low power, 3.3V input and 40µA in measurement mode and 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µA in standby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creen Shot 2016-12-06 at 7.55.05 AM.png"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487" y="4684025"/>
            <a:ext cx="1828075" cy="13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3395" y="4684024"/>
            <a:ext cx="1715762" cy="13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7900" y="4684025"/>
            <a:ext cx="1648905" cy="13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Accelerometer Results </a:t>
            </a: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Continued </a:t>
            </a: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(A2,B2)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34900" y="1371600"/>
            <a:ext cx="8153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Using small time windows we can accurately find the frequency played all the down the length of the A string.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5" y="2133587"/>
            <a:ext cx="4532575" cy="339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75" y="2133600"/>
            <a:ext cx="4532575" cy="339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0.PNG" id="232" name="Shape 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9012" y="5351621"/>
            <a:ext cx="1873400" cy="70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2.PNG" id="233" name="Shape 2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3534" y="5351625"/>
            <a:ext cx="1889526" cy="70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1893812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110Hz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6426375" y="1976775"/>
            <a:ext cx="82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123Hz</a:t>
            </a:r>
          </a:p>
        </p:txBody>
      </p:sp>
      <p:sp>
        <p:nvSpPr>
          <p:cNvPr id="236" name="Shape 236"/>
          <p:cNvSpPr/>
          <p:nvPr/>
        </p:nvSpPr>
        <p:spPr>
          <a:xfrm>
            <a:off x="1082825" y="5592175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5607325" y="5592175"/>
            <a:ext cx="286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